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67" r:id="rId3"/>
    <p:sldId id="268" r:id="rId4"/>
    <p:sldId id="258" r:id="rId5"/>
    <p:sldId id="259" r:id="rId6"/>
    <p:sldId id="260" r:id="rId7"/>
    <p:sldId id="293" r:id="rId8"/>
    <p:sldId id="261" r:id="rId9"/>
    <p:sldId id="262" r:id="rId10"/>
    <p:sldId id="294" r:id="rId11"/>
    <p:sldId id="29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1"/>
    <p:restoredTop sz="93462"/>
  </p:normalViewPr>
  <p:slideViewPr>
    <p:cSldViewPr snapToGrid="0" snapToObjects="1">
      <p:cViewPr varScale="1">
        <p:scale>
          <a:sx n="84" d="100"/>
          <a:sy n="84" d="100"/>
        </p:scale>
        <p:origin x="114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08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1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8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7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74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7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0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95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40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08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8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E45D23-5DEC-7D4A-BB70-AA80E6C9CA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539" y="1122363"/>
            <a:ext cx="11412638" cy="238760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DSGVO – BR Datenschutz Management  </a:t>
            </a:r>
            <a:br>
              <a:rPr lang="de-DE" b="1" dirty="0"/>
            </a:br>
            <a:r>
              <a:rPr lang="de-DE" b="1" dirty="0"/>
              <a:t>„AUS‘M LEBEN“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3978D44-56B7-E14A-B6DD-FBA0857B7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06876"/>
          </a:xfrm>
        </p:spPr>
        <p:txBody>
          <a:bodyPr>
            <a:normAutofit fontScale="92500" lnSpcReduction="10000"/>
          </a:bodyPr>
          <a:lstStyle/>
          <a:p>
            <a:endParaRPr lang="de-DE" dirty="0"/>
          </a:p>
          <a:p>
            <a:r>
              <a:rPr lang="de-DE" dirty="0"/>
              <a:t>BAT Workshop</a:t>
            </a:r>
          </a:p>
          <a:p>
            <a:r>
              <a:rPr lang="de-DE" dirty="0"/>
              <a:t>30.5.2018 13:00 – 15:00</a:t>
            </a:r>
            <a:br>
              <a:rPr lang="de-DE" dirty="0"/>
            </a:br>
            <a:r>
              <a:rPr lang="de-DE" dirty="0"/>
              <a:t>AK WIEN Bildungszentrum</a:t>
            </a:r>
          </a:p>
          <a:p>
            <a:endParaRPr lang="de-DE" dirty="0"/>
          </a:p>
          <a:p>
            <a:r>
              <a:rPr lang="de-DE" dirty="0"/>
              <a:t>Tom </a:t>
            </a:r>
            <a:r>
              <a:rPr lang="de-DE" dirty="0" err="1"/>
              <a:t>Gödel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9146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35261D-E5EA-4449-971C-3E95AD6185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Anhang</a:t>
            </a:r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7D52A9AD-A4D7-8240-B33F-C52B1C837E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921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134557" y="1205128"/>
            <a:ext cx="760140" cy="20761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HILFE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FÜR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b="1" dirty="0" err="1">
                <a:sym typeface="Helvetica Light" charset="0"/>
              </a:rPr>
              <a:t>KollegInnen</a:t>
            </a:r>
            <a:endParaRPr lang="de-AT" altLang="de-DE" sz="844" b="1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Beratungen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Kompetenz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Greifbar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Freundlich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388437" y="1206244"/>
            <a:ext cx="910828" cy="207503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KOMMUNIK.</a:t>
            </a: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Präsentationen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Vorträge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Newsletter</a:t>
            </a:r>
            <a:br>
              <a:rPr lang="de-AT" altLang="de-DE" sz="844" dirty="0">
                <a:sym typeface="Helvetica Light" charset="0"/>
              </a:rPr>
            </a:br>
            <a:r>
              <a:rPr lang="de-AT" altLang="de-DE" sz="844" dirty="0">
                <a:sym typeface="Helvetica Light" charset="0"/>
              </a:rPr>
              <a:t>Blog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Intranet, FAQ</a:t>
            </a: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BR </a:t>
            </a:r>
            <a:r>
              <a:rPr lang="de-AT" altLang="de-DE" sz="844" dirty="0" err="1">
                <a:sym typeface="Helvetica Light" charset="0"/>
              </a:rPr>
              <a:t>Commty</a:t>
            </a:r>
            <a:r>
              <a:rPr lang="de-AT" altLang="de-DE" sz="844" dirty="0">
                <a:sym typeface="Helvetica Light" charset="0"/>
              </a:rPr>
              <a:t/>
            </a:r>
            <a:br>
              <a:rPr lang="de-AT" altLang="de-DE" sz="844" dirty="0">
                <a:sym typeface="Helvetica Light" charset="0"/>
              </a:rPr>
            </a:br>
            <a:r>
              <a:rPr lang="de-AT" altLang="de-DE" sz="844" dirty="0">
                <a:sym typeface="Helvetica Light" charset="0"/>
              </a:rPr>
              <a:t>Archive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Ablage</a:t>
            </a: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944926" y="1205128"/>
            <a:ext cx="1113979" cy="20761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KONTROLLE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DES </a:t>
            </a:r>
            <a:br>
              <a:rPr lang="de-AT" altLang="de-DE" sz="844" b="1" dirty="0">
                <a:sym typeface="Helvetica Light" charset="0"/>
              </a:rPr>
            </a:br>
            <a:r>
              <a:rPr lang="de-AT" altLang="de-DE" sz="844" b="1" dirty="0">
                <a:sym typeface="Helvetica Light" charset="0"/>
              </a:rPr>
              <a:t>ARBEITGEBERS</a:t>
            </a: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Gesetze, KV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BV, Dienstverträge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BR </a:t>
            </a:r>
            <a:r>
              <a:rPr lang="de-AT" altLang="de-DE" sz="844" dirty="0" err="1">
                <a:sym typeface="Helvetica Light" charset="0"/>
              </a:rPr>
              <a:t>Scorecard</a:t>
            </a: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Listen, Reports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RADAR</a:t>
            </a: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109134" y="1205128"/>
            <a:ext cx="1317129" cy="20761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844" b="1">
                <a:sym typeface="Helvetica Light" charset="0"/>
              </a:rPr>
              <a:t>INFORMATIONSRECHT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b="1">
                <a:sym typeface="Helvetica Light" charset="0"/>
              </a:rPr>
              <a:t>MITSPRACHE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b="1">
                <a:sym typeface="Helvetica Light" charset="0"/>
              </a:rPr>
              <a:t>INTERVENTION</a:t>
            </a:r>
          </a:p>
          <a:p>
            <a:pPr eaLnBrk="1" hangingPunct="1">
              <a:lnSpc>
                <a:spcPct val="90000"/>
              </a:lnSpc>
            </a:pPr>
            <a:endParaRPr lang="de-AT" altLang="de-DE" sz="844" b="1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>
                <a:sym typeface="Helvetica Light" charset="0"/>
              </a:rPr>
              <a:t>Betriebsergebnis</a:t>
            </a:r>
          </a:p>
          <a:p>
            <a:pPr eaLnBrk="1" hangingPunct="1"/>
            <a:r>
              <a:rPr lang="de-AT" altLang="de-DE" sz="844">
                <a:sym typeface="Helvetica Light" charset="0"/>
              </a:rPr>
              <a:t>Betriebsänderungen</a:t>
            </a:r>
          </a:p>
          <a:p>
            <a:pPr eaLnBrk="1" hangingPunct="1"/>
            <a:r>
              <a:rPr lang="de-AT" altLang="de-DE" sz="844">
                <a:sym typeface="Helvetica Light" charset="0"/>
              </a:rPr>
              <a:t>Organisation</a:t>
            </a:r>
          </a:p>
          <a:p>
            <a:pPr eaLnBrk="1" hangingPunct="1"/>
            <a:r>
              <a:rPr lang="de-AT" altLang="de-DE" sz="844">
                <a:sym typeface="Helvetica Light" charset="0"/>
              </a:rPr>
              <a:t>Zukäufe</a:t>
            </a:r>
          </a:p>
          <a:p>
            <a:pPr eaLnBrk="1" hangingPunct="1"/>
            <a:r>
              <a:rPr lang="de-AT" altLang="de-DE" sz="844">
                <a:sym typeface="Helvetica Light" charset="0"/>
              </a:rPr>
              <a:t>Verkäufe</a:t>
            </a:r>
          </a:p>
          <a:p>
            <a:pPr eaLnBrk="1" hangingPunct="1"/>
            <a:r>
              <a:rPr lang="de-AT" altLang="de-DE" sz="844">
                <a:sym typeface="Helvetica Light" charset="0"/>
              </a:rPr>
              <a:t>Themen siehe unten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8451069" y="1205128"/>
            <a:ext cx="1468934" cy="20761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JÄHRLICH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Betriebsversammlung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Klausuren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Betriebsausflüge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Events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/>
            </a:r>
            <a:br>
              <a:rPr lang="de-AT" altLang="de-DE" sz="844" dirty="0">
                <a:sym typeface="Helvetica Light" charset="0"/>
              </a:rPr>
            </a:b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WAHLEN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Betriebsrat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AK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Jugendvertrauensrat</a:t>
            </a:r>
          </a:p>
          <a:p>
            <a:pPr eaLnBrk="1" hangingPunct="1"/>
            <a:r>
              <a:rPr lang="de-AT" altLang="de-DE" sz="844" dirty="0">
                <a:sym typeface="Helvetica Light" charset="0"/>
              </a:rPr>
              <a:t>Behindertenvertrauens- </a:t>
            </a:r>
          </a:p>
          <a:p>
            <a:pPr eaLnBrk="1" hangingPunct="1"/>
            <a:r>
              <a:rPr lang="de-AT" altLang="de-DE" sz="844" dirty="0" err="1">
                <a:sym typeface="Helvetica Light" charset="0"/>
              </a:rPr>
              <a:t>person</a:t>
            </a:r>
            <a:r>
              <a:rPr lang="de-AT" altLang="de-DE" sz="844" dirty="0">
                <a:sym typeface="Helvetica Light" charset="0"/>
              </a:rPr>
              <a:t/>
            </a:r>
            <a:br>
              <a:rPr lang="de-AT" altLang="de-DE" sz="844" dirty="0">
                <a:sym typeface="Helvetica Light" charset="0"/>
              </a:rPr>
            </a:br>
            <a:endParaRPr lang="de-AT" altLang="de-DE" sz="844" dirty="0">
              <a:sym typeface="Helvetica Light" charset="0"/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3134556" y="547679"/>
            <a:ext cx="8658449" cy="30472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de-AT" altLang="de-DE" sz="1687" b="1" dirty="0">
                <a:sym typeface="Helvetica Light" charset="0"/>
              </a:rPr>
              <a:t>BETRIEBSRAT DER FIRMA XXX</a:t>
            </a:r>
            <a:endParaRPr lang="de-AT" altLang="de-DE" sz="1687" dirty="0">
              <a:sym typeface="Helvetica Light" charset="0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3134557" y="902635"/>
            <a:ext cx="5164708" cy="25338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de-AT" altLang="de-DE" sz="1125" b="1" dirty="0">
                <a:sym typeface="Helvetica Light" charset="0"/>
              </a:rPr>
              <a:t>Operationale Aufgaben = tägliche Aufgaben</a:t>
            </a:r>
            <a:endParaRPr lang="de-AT" altLang="de-DE" sz="1125" dirty="0">
              <a:sym typeface="Helvetica Light" charset="0"/>
            </a:endParaRPr>
          </a:p>
        </p:txBody>
      </p:sp>
      <p:sp>
        <p:nvSpPr>
          <p:cNvPr id="75916" name="Rectangle 140"/>
          <p:cNvSpPr>
            <a:spLocks noChangeArrowheads="1"/>
          </p:cNvSpPr>
          <p:nvPr/>
        </p:nvSpPr>
        <p:spPr bwMode="auto">
          <a:xfrm>
            <a:off x="6476493" y="1205128"/>
            <a:ext cx="860599" cy="207615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AT" altLang="de-DE" sz="844" b="1" dirty="0">
                <a:sym typeface="Helvetica Light" charset="0"/>
              </a:rPr>
              <a:t>ADMIN</a:t>
            </a:r>
          </a:p>
          <a:p>
            <a:pPr eaLnBrk="1" hangingPunct="1">
              <a:lnSpc>
                <a:spcPct val="90000"/>
              </a:lnSpc>
            </a:pP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BR Dienst- 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 err="1">
                <a:sym typeface="Helvetica Light" charset="0"/>
              </a:rPr>
              <a:t>leistungen</a:t>
            </a:r>
            <a:endParaRPr lang="de-AT" altLang="de-DE" sz="844" dirty="0">
              <a:sym typeface="Helvetica Light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Club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Einkaufslisten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Versicherungen</a:t>
            </a:r>
            <a:br>
              <a:rPr lang="de-AT" altLang="de-DE" sz="844" dirty="0">
                <a:sym typeface="Helvetica Light" charset="0"/>
              </a:rPr>
            </a:br>
            <a:r>
              <a:rPr lang="de-AT" altLang="de-DE" sz="844" dirty="0">
                <a:sym typeface="Helvetica Light" charset="0"/>
              </a:rPr>
              <a:t>Kassaführung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BR Fonds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Ablage</a:t>
            </a:r>
          </a:p>
          <a:p>
            <a:pPr eaLnBrk="1" hangingPunct="1">
              <a:lnSpc>
                <a:spcPct val="90000"/>
              </a:lnSpc>
            </a:pPr>
            <a:r>
              <a:rPr lang="de-AT" altLang="de-DE" sz="844" dirty="0">
                <a:sym typeface="Helvetica Light" charset="0"/>
              </a:rPr>
              <a:t>Archiv</a:t>
            </a:r>
          </a:p>
        </p:txBody>
      </p:sp>
      <p:sp>
        <p:nvSpPr>
          <p:cNvPr id="75988" name="Rectangle 212"/>
          <p:cNvSpPr>
            <a:spLocks noChangeArrowheads="1"/>
          </p:cNvSpPr>
          <p:nvPr/>
        </p:nvSpPr>
        <p:spPr bwMode="auto">
          <a:xfrm>
            <a:off x="8451069" y="902635"/>
            <a:ext cx="1468934" cy="25338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39" tIns="45719" rIns="91439" bIns="45719"/>
          <a:lstStyle>
            <a:lvl1pPr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830263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830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de-AT" altLang="de-DE" sz="1125" b="1">
                <a:sym typeface="Helvetica Light" charset="0"/>
              </a:rPr>
              <a:t>Projekte</a:t>
            </a:r>
            <a:endParaRPr lang="de-AT" altLang="de-DE" sz="1125">
              <a:sym typeface="Helvetica Light" charset="0"/>
            </a:endParaRPr>
          </a:p>
        </p:txBody>
      </p:sp>
      <p:sp>
        <p:nvSpPr>
          <p:cNvPr id="75992" name="Text Box 216"/>
          <p:cNvSpPr txBox="1">
            <a:spLocks/>
          </p:cNvSpPr>
          <p:nvPr/>
        </p:nvSpPr>
        <p:spPr bwMode="auto">
          <a:xfrm>
            <a:off x="3134556" y="6099955"/>
            <a:ext cx="8658449" cy="266933"/>
          </a:xfrm>
          <a:prstGeom prst="rect">
            <a:avLst/>
          </a:prstGeom>
          <a:solidFill>
            <a:srgbClr val="C0C0C0"/>
          </a:solidFill>
          <a:ln>
            <a:noFill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0"/>
                <a:headEnd/>
                <a:tailEnd/>
              </a14:hiddenLine>
            </a:ext>
          </a:extLst>
        </p:spPr>
        <p:txBody>
          <a:bodyPr lIns="35719" tIns="35719" rIns="35719" bIns="35719">
            <a:spAutoFit/>
          </a:bodyPr>
          <a:lstStyle>
            <a:lvl1pPr algn="ctr" hangingPunct="0"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1pPr>
            <a:lvl2pPr algn="ctr" hangingPunct="0"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2pPr>
            <a:lvl3pPr algn="ctr" hangingPunct="0"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3pPr>
            <a:lvl4pPr algn="ctr" hangingPunct="0"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4pPr>
            <a:lvl5pPr algn="ctr" hangingPunct="0"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5pPr>
            <a:lvl6pPr marL="1371600" algn="ctr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6pPr>
            <a:lvl7pPr marL="1828800" algn="ctr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7pPr>
            <a:lvl8pPr marL="2286000" algn="ctr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8pPr>
            <a:lvl9pPr marL="2743200" algn="ctr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FFFFFF"/>
                </a:solidFill>
                <a:latin typeface="Helvetica Light" charset="0"/>
                <a:sym typeface="Helvetica Light" charset="0"/>
              </a:defRPr>
            </a:lvl9pPr>
          </a:lstStyle>
          <a:p>
            <a:pPr defTabSz="642915" hangingPunct="1">
              <a:spcBef>
                <a:spcPct val="50000"/>
              </a:spcBef>
              <a:defRPr/>
            </a:pPr>
            <a:r>
              <a:rPr lang="de-DE" altLang="x-none" sz="1266">
                <a:solidFill>
                  <a:schemeClr val="tx1"/>
                </a:solidFill>
                <a:latin typeface="Arial" charset="0"/>
              </a:rPr>
              <a:t>GESETZE (ArbVG, DSG, AngG, …) KOLLEKTIVVERTRAG BVs DIENSTVERTRÄGE JUDIKATUR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35334"/>
              </p:ext>
            </p:extLst>
          </p:nvPr>
        </p:nvGraphicFramePr>
        <p:xfrm>
          <a:off x="3151660" y="4974287"/>
          <a:ext cx="8658450" cy="103539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177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6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65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3153">
                <a:tc>
                  <a:txBody>
                    <a:bodyPr/>
                    <a:lstStyle/>
                    <a:p>
                      <a:pPr algn="ctr"/>
                      <a:r>
                        <a:rPr lang="de-DE" sz="1000" b="1" kern="1200" dirty="0">
                          <a:effectLst/>
                        </a:rPr>
                        <a:t>BETRIEBL.</a:t>
                      </a:r>
                      <a:r>
                        <a:rPr lang="de-DE" sz="1000" b="1" kern="1200" baseline="0" dirty="0">
                          <a:effectLst/>
                        </a:rPr>
                        <a:t> </a:t>
                      </a:r>
                      <a:r>
                        <a:rPr lang="de-DE" sz="1000" b="1" kern="1200" dirty="0">
                          <a:effectLst/>
                        </a:rPr>
                        <a:t>VERÄNDERUNGEN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WIRTSCHAFT &amp; FINANZ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KONZERN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DATENSCHUTZ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GESUNDHEIT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REAL ESTATE / LOKATIONEN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kern="1200" dirty="0">
                          <a:effectLst/>
                        </a:rPr>
                        <a:t>WORKFORCE </a:t>
                      </a:r>
                      <a:endParaRPr lang="de-DE" sz="1000" b="1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MANAGEMENT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SOZIALLEISTUNGEN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GEHALT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BONUSPLÄNE/VERKÄUFER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PENSIONSPLÄNE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AUSBILDUNG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kern="1200" dirty="0">
                          <a:effectLst/>
                        </a:rPr>
                        <a:t>KLIMA &amp; KULTUR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KARRIERE</a:t>
                      </a:r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47"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TRENDS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000" b="1" dirty="0"/>
                        <a:t>ZUKUNFTSTHEMEN</a:t>
                      </a:r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ctr"/>
                      <a:endParaRPr lang="de-DE" sz="1000" b="1" dirty="0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ctr"/>
                      <a:endParaRPr lang="de-DE" sz="1000" b="1"/>
                    </a:p>
                  </a:txBody>
                  <a:tcPr marL="64294" marR="64294" marT="32147" marB="32147"/>
                </a:tc>
                <a:tc>
                  <a:txBody>
                    <a:bodyPr/>
                    <a:lstStyle/>
                    <a:p>
                      <a:pPr algn="ctr"/>
                      <a:endParaRPr lang="de-DE" sz="1000" b="1" dirty="0"/>
                    </a:p>
                  </a:txBody>
                  <a:tcPr marL="64294" marR="64294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132" name="Gruppierung 7"/>
          <p:cNvGrpSpPr>
            <a:grpSpLocks/>
          </p:cNvGrpSpPr>
          <p:nvPr/>
        </p:nvGrpSpPr>
        <p:grpSpPr bwMode="auto">
          <a:xfrm>
            <a:off x="3151301" y="3832931"/>
            <a:ext cx="8641705" cy="569268"/>
            <a:chOff x="405325" y="5812904"/>
            <a:chExt cx="12289763" cy="809420"/>
          </a:xfrm>
        </p:grpSpPr>
        <p:pic>
          <p:nvPicPr>
            <p:cNvPr id="5159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325" y="5812904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0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246" y="5817175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1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6016" y="5817175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2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1937" y="5821446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3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304" y="5817175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4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225" y="5821446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5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8995" y="5821446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6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4916" y="5825717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67" name="Picture 219" descr="andtattoo Frau &amp; Mann Piktogramm Details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8270" y="5817175"/>
              <a:ext cx="1776818" cy="796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41290"/>
              </p:ext>
            </p:extLst>
          </p:nvPr>
        </p:nvGraphicFramePr>
        <p:xfrm>
          <a:off x="3134556" y="4459125"/>
          <a:ext cx="8658449" cy="658654"/>
        </p:xfrm>
        <a:graphic>
          <a:graphicData uri="http://schemas.openxmlformats.org/drawingml/2006/table">
            <a:tbl>
              <a:tblPr/>
              <a:tblGrid>
                <a:gridCol w="962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2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2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2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0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5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03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05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0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BRV (</a:t>
                      </a:r>
                      <a:r>
                        <a:rPr kumimoji="0" lang="de-DE" altLang="de-DE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Stv</a:t>
                      </a: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Assistenz</a:t>
                      </a:r>
                    </a:p>
                  </a:txBody>
                  <a:tcPr marL="64294" marR="64294" marT="32147" marB="32147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Kassa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 Prüfer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Schrift- </a:t>
                      </a:r>
                      <a:r>
                        <a:rPr kumimoji="0" lang="de-DE" altLang="de-DE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führer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Aufsichts- rat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Beiräte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Pension, MVK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Europa BR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BR Ausschüsse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GPA, AK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Funkt.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39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charset="2"/>
                        <a:defRPr sz="33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charset="2"/>
                        <a:defRPr sz="27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BVP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JVR</a:t>
                      </a:r>
                    </a:p>
                  </a:txBody>
                  <a:tcPr marL="64294" marR="64294" marT="32147" marB="32147"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el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14374"/>
              </p:ext>
            </p:extLst>
          </p:nvPr>
        </p:nvGraphicFramePr>
        <p:xfrm>
          <a:off x="3126744" y="3477976"/>
          <a:ext cx="8658448" cy="26252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658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1193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/>
                        <a:t>NETZWERK </a:t>
                      </a:r>
                      <a:r>
                        <a:rPr lang="mr-IN" sz="1300" dirty="0"/>
                        <a:t>–</a:t>
                      </a:r>
                      <a:r>
                        <a:rPr lang="de-DE" sz="1300" dirty="0"/>
                        <a:t> lokal, international, </a:t>
                      </a:r>
                      <a:r>
                        <a:rPr lang="de-DE" sz="1300" baseline="0" dirty="0"/>
                        <a:t>GPA, AK, Peers, SV, PVA,AMS, Lehrlinge, Pensionisten</a:t>
                      </a:r>
                      <a:endParaRPr lang="de-DE" sz="1300" dirty="0"/>
                    </a:p>
                  </a:txBody>
                  <a:tcPr marL="64294" marR="64294" marT="32202" marB="322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Dreieck 8"/>
          <p:cNvSpPr>
            <a:spLocks noChangeArrowheads="1"/>
          </p:cNvSpPr>
          <p:nvPr/>
        </p:nvSpPr>
        <p:spPr bwMode="auto">
          <a:xfrm>
            <a:off x="10050600" y="1142620"/>
            <a:ext cx="675308" cy="65968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>
            <a:solidFill>
              <a:schemeClr val="tx1"/>
            </a:solidFill>
            <a:miter lim="0"/>
            <a:headEnd/>
            <a:tailEnd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</p:spPr>
        <p:txBody>
          <a:bodyPr lIns="35719" tIns="35719" rIns="35719" bIns="35719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42915"/>
            <a:endParaRPr lang="de-DE" altLang="de-DE" sz="1266"/>
          </a:p>
        </p:txBody>
      </p:sp>
      <p:cxnSp>
        <p:nvCxnSpPr>
          <p:cNvPr id="11" name="Gerade Verbindung mit Pfeil 10"/>
          <p:cNvCxnSpPr>
            <a:cxnSpLocks noChangeShapeType="1"/>
          </p:cNvCxnSpPr>
          <p:nvPr/>
        </p:nvCxnSpPr>
        <p:spPr bwMode="auto">
          <a:xfrm>
            <a:off x="10716978" y="1471902"/>
            <a:ext cx="319236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0"/>
            <a:headEnd/>
            <a:tailEnd type="triangle" w="med" len="med"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</p:spPr>
      </p:cxnSp>
      <p:sp>
        <p:nvSpPr>
          <p:cNvPr id="69" name="Dreieck 68"/>
          <p:cNvSpPr>
            <a:spLocks noChangeArrowheads="1"/>
          </p:cNvSpPr>
          <p:nvPr/>
        </p:nvSpPr>
        <p:spPr bwMode="auto">
          <a:xfrm rot="10800000">
            <a:off x="11061887" y="1167177"/>
            <a:ext cx="675308" cy="65968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0066C1"/>
              </a:gs>
              <a:gs pos="100000">
                <a:srgbClr val="094593"/>
              </a:gs>
            </a:gsLst>
            <a:lin ang="5400000"/>
          </a:gradFill>
          <a:ln w="25400">
            <a:solidFill>
              <a:schemeClr val="tx1"/>
            </a:solidFill>
            <a:miter lim="0"/>
            <a:headEnd/>
            <a:tailEnd/>
          </a:ln>
          <a:effectLst>
            <a:outerShdw blurRad="76200" algn="ctr" rotWithShape="0">
              <a:schemeClr val="bg2">
                <a:alpha val="79999"/>
              </a:schemeClr>
            </a:outerShdw>
          </a:effectLst>
        </p:spPr>
        <p:txBody>
          <a:bodyPr lIns="35719" tIns="35719" rIns="35719" bIns="35719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42915"/>
            <a:endParaRPr lang="de-DE" altLang="de-DE" sz="1266"/>
          </a:p>
        </p:txBody>
      </p:sp>
      <p:sp>
        <p:nvSpPr>
          <p:cNvPr id="5157" name="Textfeld 11"/>
          <p:cNvSpPr txBox="1">
            <a:spLocks noChangeArrowheads="1"/>
          </p:cNvSpPr>
          <p:nvPr/>
        </p:nvSpPr>
        <p:spPr bwMode="auto">
          <a:xfrm>
            <a:off x="10050600" y="1888249"/>
            <a:ext cx="1777090" cy="28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de-DE" altLang="de-DE" sz="1266" dirty="0"/>
              <a:t>Kontrolle </a:t>
            </a:r>
            <a:r>
              <a:rPr lang="de-DE" altLang="de-DE" sz="1266" dirty="0">
                <a:sym typeface="Wingdings" charset="2"/>
              </a:rPr>
              <a:t> Vertrauen</a:t>
            </a:r>
            <a:endParaRPr lang="de-DE" altLang="de-DE" sz="1266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D57316A-8A8D-9947-B77C-0075EBAFFFF0}"/>
              </a:ext>
            </a:extLst>
          </p:cNvPr>
          <p:cNvSpPr/>
          <p:nvPr/>
        </p:nvSpPr>
        <p:spPr>
          <a:xfrm rot="20836823">
            <a:off x="9999189" y="2008256"/>
            <a:ext cx="16996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AT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Helvetica Light" charset="0"/>
              </a:rPr>
              <a:t>Credo,</a:t>
            </a:r>
            <a:br>
              <a:rPr lang="de-AT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Helvetica Light" charset="0"/>
              </a:rPr>
            </a:br>
            <a:r>
              <a:rPr lang="de-AT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sym typeface="Helvetica Light" charset="0"/>
              </a:rPr>
              <a:t>Slogan..</a:t>
            </a:r>
            <a:endParaRPr lang="de-DE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DC5B7F4-F736-FE41-9D84-1E2EDCDD4DF9}"/>
              </a:ext>
            </a:extLst>
          </p:cNvPr>
          <p:cNvSpPr txBox="1"/>
          <p:nvPr/>
        </p:nvSpPr>
        <p:spPr>
          <a:xfrm>
            <a:off x="153577" y="2166177"/>
            <a:ext cx="23435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BLUEPRINT</a:t>
            </a:r>
          </a:p>
          <a:p>
            <a:endParaRPr lang="de-DE" dirty="0"/>
          </a:p>
          <a:p>
            <a:r>
              <a:rPr lang="de-DE" dirty="0"/>
              <a:t>WAS TUN WIR ALLES?</a:t>
            </a:r>
          </a:p>
          <a:p>
            <a:endParaRPr lang="de-DE" dirty="0"/>
          </a:p>
          <a:p>
            <a:r>
              <a:rPr lang="de-DE" dirty="0"/>
              <a:t>ÜBERSICHT</a:t>
            </a:r>
          </a:p>
          <a:p>
            <a:endParaRPr lang="de-DE" dirty="0"/>
          </a:p>
          <a:p>
            <a:pPr marL="285750" indent="-285750">
              <a:buFont typeface="Wingdings" pitchFamily="2" charset="2"/>
              <a:buChar char="è"/>
            </a:pPr>
            <a:r>
              <a:rPr lang="de-DE" dirty="0">
                <a:sym typeface="Wingdings" pitchFamily="2" charset="2"/>
              </a:rPr>
              <a:t>Anpassen an eigene</a:t>
            </a:r>
            <a:br>
              <a:rPr lang="de-DE" dirty="0">
                <a:sym typeface="Wingdings" pitchFamily="2" charset="2"/>
              </a:rPr>
            </a:br>
            <a:r>
              <a:rPr lang="de-DE" dirty="0">
                <a:sym typeface="Wingdings" pitchFamily="2" charset="2"/>
              </a:rPr>
              <a:t>Organisation</a:t>
            </a:r>
          </a:p>
        </p:txBody>
      </p:sp>
    </p:spTree>
    <p:extLst>
      <p:ext uri="{BB962C8B-B14F-4D97-AF65-F5344CB8AC3E}">
        <p14:creationId xmlns:p14="http://schemas.microsoft.com/office/powerpoint/2010/main" val="19956713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dergebnis für citizen four">
            <a:extLst>
              <a:ext uri="{FF2B5EF4-FFF2-40B4-BE49-F238E27FC236}">
                <a16:creationId xmlns:a16="http://schemas.microsoft.com/office/drawing/2014/main" id="{6803A9EF-2548-1246-9ABC-2FB16C03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1222126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63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dergebnis für film democracy">
            <a:extLst>
              <a:ext uri="{FF2B5EF4-FFF2-40B4-BE49-F238E27FC236}">
                <a16:creationId xmlns:a16="http://schemas.microsoft.com/office/drawing/2014/main" id="{FDD6A6DA-1572-C543-8AA4-76EC2435B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32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43121-BD98-BB4D-BDBD-B665781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INTRO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58125-B06D-844F-A614-15F8FFCEE5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6286"/>
            <a:ext cx="10363826" cy="4537276"/>
          </a:xfrm>
        </p:spPr>
        <p:txBody>
          <a:bodyPr>
            <a:normAutofit/>
          </a:bodyPr>
          <a:lstStyle/>
          <a:p>
            <a:r>
              <a:rPr lang="de-DE" dirty="0"/>
              <a:t>Begrüßung</a:t>
            </a:r>
          </a:p>
          <a:p>
            <a:r>
              <a:rPr lang="de-DE" dirty="0"/>
              <a:t>Rollen, Funktionen</a:t>
            </a:r>
          </a:p>
          <a:p>
            <a:r>
              <a:rPr lang="de-DE" dirty="0"/>
              <a:t>Tom – BR, Gremien, Techniker</a:t>
            </a:r>
          </a:p>
          <a:p>
            <a:r>
              <a:rPr lang="de-DE" dirty="0"/>
              <a:t>Abfrage bei Zuhörern – Branchen, Rollen</a:t>
            </a:r>
          </a:p>
          <a:p>
            <a:r>
              <a:rPr lang="de-DE" dirty="0"/>
              <a:t>Agenda – pragmatischen Weg zu Compliance </a:t>
            </a:r>
            <a:r>
              <a:rPr lang="de-DE" dirty="0" err="1"/>
              <a:t>isD</a:t>
            </a:r>
            <a:r>
              <a:rPr lang="de-DE" dirty="0"/>
              <a:t>. EU DSGV zeigen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892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43121-BD98-BB4D-BDBD-B665781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VORGANGSWEISE – 25.5. ALSNEUSTART NUTZEN!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58125-B06D-844F-A614-15F8FFCEE5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833527"/>
            <a:ext cx="10363826" cy="4537276"/>
          </a:xfrm>
        </p:spPr>
        <p:txBody>
          <a:bodyPr>
            <a:normAutofit lnSpcReduction="10000"/>
          </a:bodyPr>
          <a:lstStyle/>
          <a:p>
            <a:r>
              <a:rPr lang="de-DE" dirty="0"/>
              <a:t>Ziel 25.5. herzeigbar ... </a:t>
            </a:r>
          </a:p>
          <a:p>
            <a:r>
              <a:rPr lang="de-DE" dirty="0"/>
              <a:t>Bei Betriebsversammlung das Feld bereiten - Awareness</a:t>
            </a:r>
          </a:p>
          <a:p>
            <a:r>
              <a:rPr lang="de-DE" dirty="0"/>
              <a:t>Basis prüfen</a:t>
            </a:r>
          </a:p>
          <a:p>
            <a:pPr lvl="1"/>
            <a:r>
              <a:rPr lang="de-DE" dirty="0"/>
              <a:t>Interne Aktionen (</a:t>
            </a:r>
            <a:r>
              <a:rPr lang="de-DE" dirty="0" err="1"/>
              <a:t>Prep</a:t>
            </a:r>
            <a:r>
              <a:rPr lang="de-DE" dirty="0"/>
              <a:t> Schulungen, Awareness, Kundenverträge, ..)</a:t>
            </a:r>
          </a:p>
          <a:p>
            <a:pPr lvl="1"/>
            <a:r>
              <a:rPr lang="de-DE" dirty="0"/>
              <a:t>Interne Regeln (Geschäftsgrundsätze, Sicherheitsregeln, Vertraulichkeit und Klassifizierung)</a:t>
            </a:r>
          </a:p>
          <a:p>
            <a:pPr lvl="1"/>
            <a:r>
              <a:rPr lang="de-DE" dirty="0"/>
              <a:t>Gesetz, KV, BV</a:t>
            </a:r>
          </a:p>
          <a:p>
            <a:pPr lvl="1"/>
            <a:r>
              <a:rPr lang="de-DE" dirty="0"/>
              <a:t>AK Vorgaben, Templates</a:t>
            </a:r>
          </a:p>
          <a:p>
            <a:pPr lvl="1"/>
            <a:r>
              <a:rPr lang="de-DE" dirty="0"/>
              <a:t>GPA Broschüren</a:t>
            </a:r>
          </a:p>
          <a:p>
            <a:pPr lvl="1"/>
            <a:r>
              <a:rPr lang="de-DE" dirty="0"/>
              <a:t>IT Peer Meetings - Kommunikation</a:t>
            </a:r>
          </a:p>
          <a:p>
            <a:pPr lvl="1"/>
            <a:r>
              <a:rPr lang="de-DE" dirty="0"/>
              <a:t>BAT</a:t>
            </a:r>
          </a:p>
          <a:p>
            <a:pPr lvl="1"/>
            <a:r>
              <a:rPr lang="de-DE" dirty="0"/>
              <a:t>Quellen, Links</a:t>
            </a:r>
          </a:p>
        </p:txBody>
      </p:sp>
    </p:spTree>
    <p:extLst>
      <p:ext uri="{BB962C8B-B14F-4D97-AF65-F5344CB8AC3E}">
        <p14:creationId xmlns:p14="http://schemas.microsoft.com/office/powerpoint/2010/main" val="11102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43121-BD98-BB4D-BDBD-B665781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HABEN WIR GETAN – DETAIL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58125-B06D-844F-A614-15F8FFCEE5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6285"/>
            <a:ext cx="10363826" cy="4907663"/>
          </a:xfrm>
        </p:spPr>
        <p:txBody>
          <a:bodyPr>
            <a:normAutofit/>
          </a:bodyPr>
          <a:lstStyle/>
          <a:p>
            <a:r>
              <a:rPr lang="de-DE" dirty="0"/>
              <a:t>Beschluss BR – </a:t>
            </a:r>
            <a:r>
              <a:rPr lang="de-DE" dirty="0" err="1"/>
              <a:t>Focal</a:t>
            </a:r>
            <a:r>
              <a:rPr lang="de-DE" dirty="0"/>
              <a:t> Point / BR als Verantwortlicher</a:t>
            </a:r>
          </a:p>
          <a:p>
            <a:r>
              <a:rPr lang="de-DE" dirty="0"/>
              <a:t>Was tun wir mit welchen Daten</a:t>
            </a:r>
          </a:p>
          <a:p>
            <a:pPr lvl="1"/>
            <a:r>
              <a:rPr lang="de-DE" dirty="0" err="1"/>
              <a:t>Blueprint</a:t>
            </a:r>
            <a:endParaRPr lang="de-DE" sz="3300" b="1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Scan des </a:t>
            </a:r>
            <a:r>
              <a:rPr lang="de-DE" b="1" dirty="0" err="1">
                <a:solidFill>
                  <a:srgbClr val="FF0000"/>
                </a:solidFill>
              </a:rPr>
              <a:t>Blueprints</a:t>
            </a:r>
            <a:r>
              <a:rPr lang="de-DE" dirty="0"/>
              <a:t>, um benötigte Daten herauszufinden (siehe Anhang)</a:t>
            </a:r>
          </a:p>
          <a:p>
            <a:pPr lvl="1"/>
            <a:r>
              <a:rPr lang="de-DE" dirty="0"/>
              <a:t>Datenliste (ev. gleich formalisieren, </a:t>
            </a:r>
            <a:r>
              <a:rPr lang="de-DE" dirty="0" err="1"/>
              <a:t>zB</a:t>
            </a:r>
            <a:r>
              <a:rPr lang="de-DE" dirty="0"/>
              <a:t> als DOU der Daten und Reports für die Personalabteilung)</a:t>
            </a:r>
          </a:p>
          <a:p>
            <a:pPr lvl="1"/>
            <a:r>
              <a:rPr lang="de-DE" dirty="0"/>
              <a:t>Check auf Gesetz, KV, BV / Rolle / Themen / Projekte / </a:t>
            </a:r>
            <a:r>
              <a:rPr lang="de-DE" dirty="0" err="1"/>
              <a:t>Operations</a:t>
            </a:r>
            <a:endParaRPr lang="de-DE" dirty="0"/>
          </a:p>
          <a:p>
            <a:r>
              <a:rPr lang="de-DE" dirty="0"/>
              <a:t>Verarbeitungsverzeichnis Basis</a:t>
            </a:r>
          </a:p>
          <a:p>
            <a:r>
              <a:rPr lang="de-DE" dirty="0"/>
              <a:t>Prüfen TMO – Technische &amp; Org. </a:t>
            </a:r>
            <a:r>
              <a:rPr lang="de-DE" dirty="0" err="1"/>
              <a:t>Massnahmen</a:t>
            </a:r>
            <a:endParaRPr lang="de-DE" dirty="0"/>
          </a:p>
          <a:p>
            <a:pPr lvl="1"/>
            <a:r>
              <a:rPr lang="de-DE" dirty="0"/>
              <a:t>Regeln </a:t>
            </a:r>
            <a:r>
              <a:rPr lang="de-DE"/>
              <a:t>der Firma, </a:t>
            </a:r>
            <a:r>
              <a:rPr lang="de-DE" dirty="0"/>
              <a:t>Geschäftsgrundsätze, ..</a:t>
            </a:r>
          </a:p>
          <a:p>
            <a:pPr lvl="1"/>
            <a:r>
              <a:rPr lang="de-DE" dirty="0"/>
              <a:t>Server, Zugriffe, ...</a:t>
            </a:r>
          </a:p>
        </p:txBody>
      </p:sp>
    </p:spTree>
    <p:extLst>
      <p:ext uri="{BB962C8B-B14F-4D97-AF65-F5344CB8AC3E}">
        <p14:creationId xmlns:p14="http://schemas.microsoft.com/office/powerpoint/2010/main" val="2787066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43121-BD98-BB4D-BDBD-B665781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 HABEN WIR GETAN – DETAIL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58125-B06D-844F-A614-15F8FFCEE5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6285"/>
            <a:ext cx="10363826" cy="4907663"/>
          </a:xfrm>
        </p:spPr>
        <p:txBody>
          <a:bodyPr>
            <a:normAutofit/>
          </a:bodyPr>
          <a:lstStyle/>
          <a:p>
            <a:r>
              <a:rPr lang="de-DE" dirty="0"/>
              <a:t>Dokumentation nach AK Template (Ordner elektr. und Papier)</a:t>
            </a:r>
          </a:p>
          <a:p>
            <a:pPr lvl="1"/>
            <a:r>
              <a:rPr lang="de-DE" dirty="0"/>
              <a:t>Änderungsprotokoll</a:t>
            </a:r>
          </a:p>
          <a:p>
            <a:pPr lvl="1"/>
            <a:r>
              <a:rPr lang="de-DE" dirty="0"/>
              <a:t>Verarbeitungsverzeichnisse</a:t>
            </a:r>
          </a:p>
          <a:p>
            <a:pPr lvl="1"/>
            <a:r>
              <a:rPr lang="de-DE" dirty="0"/>
              <a:t>Technische und Org. Maßnahmen</a:t>
            </a:r>
          </a:p>
          <a:p>
            <a:pPr lvl="1"/>
            <a:r>
              <a:rPr lang="de-DE" dirty="0"/>
              <a:t>Evidenzen</a:t>
            </a:r>
          </a:p>
          <a:p>
            <a:r>
              <a:rPr lang="de-DE" dirty="0"/>
              <a:t>Aktionsliste aufsetzen (wird dauerhaft verwendet) – Beweis der Weiterentwicklung – haben es im Griff</a:t>
            </a:r>
          </a:p>
          <a:p>
            <a:r>
              <a:rPr lang="de-DE" dirty="0"/>
              <a:t>Kommunikation an Gremium – Beschluss 2</a:t>
            </a:r>
          </a:p>
          <a:p>
            <a:r>
              <a:rPr lang="de-DE" dirty="0"/>
              <a:t>Kommunikation an </a:t>
            </a:r>
            <a:r>
              <a:rPr lang="de-DE" dirty="0" err="1"/>
              <a:t>MitarbeiterInnen</a:t>
            </a:r>
            <a:r>
              <a:rPr lang="de-DE" dirty="0"/>
              <a:t>, </a:t>
            </a:r>
            <a:r>
              <a:rPr lang="de-DE" dirty="0" err="1"/>
              <a:t>Posting</a:t>
            </a:r>
            <a:r>
              <a:rPr lang="de-DE" dirty="0"/>
              <a:t> Intranet – </a:t>
            </a:r>
            <a:r>
              <a:rPr lang="de-DE" dirty="0" err="1"/>
              <a:t>Focal</a:t>
            </a:r>
            <a:r>
              <a:rPr lang="de-DE" dirty="0"/>
              <a:t> Point, was tun wir, was haben wir, ...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8058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43121-BD98-BB4D-BDBD-B665781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ZUKUNFT - ES BLEIBT SPANNEND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58125-B06D-844F-A614-15F8FFCEE5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16286"/>
            <a:ext cx="10363826" cy="4884514"/>
          </a:xfrm>
        </p:spPr>
        <p:txBody>
          <a:bodyPr>
            <a:normAutofit lnSpcReduction="10000"/>
          </a:bodyPr>
          <a:lstStyle/>
          <a:p>
            <a:r>
              <a:rPr lang="de-DE" dirty="0"/>
              <a:t>Erfahrung sammeln in der Praxis</a:t>
            </a:r>
          </a:p>
          <a:p>
            <a:r>
              <a:rPr lang="de-DE" dirty="0"/>
              <a:t>Rhythmus finden = </a:t>
            </a:r>
            <a:r>
              <a:rPr lang="de-DE" dirty="0" err="1"/>
              <a:t>Operations</a:t>
            </a:r>
            <a:endParaRPr lang="de-DE" dirty="0"/>
          </a:p>
          <a:p>
            <a:pPr lvl="1"/>
            <a:r>
              <a:rPr lang="de-DE" dirty="0"/>
              <a:t>Aktionsliste abarbeiten</a:t>
            </a:r>
          </a:p>
          <a:p>
            <a:pPr lvl="1"/>
            <a:r>
              <a:rPr lang="de-DE" dirty="0"/>
              <a:t>Dateninventur 2x jährlich</a:t>
            </a:r>
          </a:p>
          <a:p>
            <a:r>
              <a:rPr lang="de-DE" dirty="0"/>
              <a:t>Warten auf Judikatur</a:t>
            </a:r>
          </a:p>
          <a:p>
            <a:r>
              <a:rPr lang="de-DE" dirty="0"/>
              <a:t>Probleme aufzeigen</a:t>
            </a:r>
          </a:p>
          <a:p>
            <a:r>
              <a:rPr lang="de-DE" dirty="0"/>
              <a:t>Pragmatische Ansätze für „Unbekannte“</a:t>
            </a:r>
          </a:p>
          <a:p>
            <a:pPr lvl="1"/>
            <a:r>
              <a:rPr lang="de-DE" dirty="0"/>
              <a:t>Möglichst minimale Zugriffe auf Daten</a:t>
            </a:r>
          </a:p>
          <a:p>
            <a:pPr lvl="1"/>
            <a:r>
              <a:rPr lang="de-DE" dirty="0"/>
              <a:t>Alles was klar zu löschen ist, löschen – Rest dokumentieren, einschränken</a:t>
            </a:r>
          </a:p>
          <a:p>
            <a:pPr lvl="1"/>
            <a:r>
              <a:rPr lang="de-DE" dirty="0"/>
              <a:t>Austausch mit GPA, AK, Judikatur, Datenschutzbeauftragter</a:t>
            </a:r>
          </a:p>
          <a:p>
            <a:r>
              <a:rPr lang="de-DE" dirty="0"/>
              <a:t>Löschfristen hinterfragen</a:t>
            </a:r>
          </a:p>
        </p:txBody>
      </p:sp>
    </p:spTree>
    <p:extLst>
      <p:ext uri="{BB962C8B-B14F-4D97-AF65-F5344CB8AC3E}">
        <p14:creationId xmlns:p14="http://schemas.microsoft.com/office/powerpoint/2010/main" val="1262711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43121-BD98-BB4D-BDBD-B6657817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BR UND EINBINDUNG IN DATENSCHUTZPROZESSE  DES UNTERNEHMENS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58125-B06D-844F-A614-15F8FFCEE5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690688"/>
            <a:ext cx="10363826" cy="4362874"/>
          </a:xfrm>
        </p:spPr>
        <p:txBody>
          <a:bodyPr>
            <a:normAutofit fontScale="85000" lnSpcReduction="20000"/>
          </a:bodyPr>
          <a:lstStyle/>
          <a:p>
            <a:r>
              <a:rPr lang="de-DE" dirty="0"/>
              <a:t>Anwendungen, Befragungen (Surveys) – </a:t>
            </a:r>
            <a:r>
              <a:rPr lang="de-DE" dirty="0" err="1"/>
              <a:t>wieviele</a:t>
            </a:r>
            <a:r>
              <a:rPr lang="de-DE" dirty="0"/>
              <a:t> gibt es?</a:t>
            </a:r>
          </a:p>
          <a:p>
            <a:r>
              <a:rPr lang="de-DE" dirty="0"/>
              <a:t>Betriebsvereinbarungen zu Datenschutz (Templates AK, GPA)</a:t>
            </a:r>
          </a:p>
          <a:p>
            <a:r>
              <a:rPr lang="de-DE" dirty="0"/>
              <a:t>Genehmigungen lt. </a:t>
            </a:r>
            <a:r>
              <a:rPr lang="de-DE" dirty="0" err="1"/>
              <a:t>ArbVG</a:t>
            </a:r>
            <a:r>
              <a:rPr lang="de-DE" dirty="0"/>
              <a:t> – betriebsinterne Prozesse, Rollen</a:t>
            </a:r>
          </a:p>
          <a:p>
            <a:r>
              <a:rPr lang="de-DE" dirty="0"/>
              <a:t>Generelle Schulung für alle </a:t>
            </a:r>
            <a:r>
              <a:rPr lang="de-DE" dirty="0" err="1"/>
              <a:t>MitarbeiterInnen</a:t>
            </a:r>
            <a:endParaRPr lang="de-DE" dirty="0"/>
          </a:p>
          <a:p>
            <a:r>
              <a:rPr lang="de-DE" dirty="0"/>
              <a:t>Wo sind Daten – EU Model </a:t>
            </a:r>
            <a:r>
              <a:rPr lang="de-DE" dirty="0" err="1"/>
              <a:t>Clauses</a:t>
            </a:r>
            <a:r>
              <a:rPr lang="de-DE" dirty="0"/>
              <a:t>, Binding </a:t>
            </a:r>
            <a:r>
              <a:rPr lang="de-DE" dirty="0" err="1"/>
              <a:t>Corp</a:t>
            </a:r>
            <a:r>
              <a:rPr lang="de-DE" dirty="0"/>
              <a:t> Rules, Privacy </a:t>
            </a:r>
            <a:r>
              <a:rPr lang="de-DE" dirty="0" err="1"/>
              <a:t>Shield</a:t>
            </a:r>
            <a:endParaRPr lang="de-DE" dirty="0"/>
          </a:p>
          <a:p>
            <a:r>
              <a:rPr lang="de-DE" dirty="0"/>
              <a:t>Jour Fixe mit Datenschutz Verantwortlichen</a:t>
            </a:r>
          </a:p>
          <a:p>
            <a:r>
              <a:rPr lang="de-DE" dirty="0"/>
              <a:t>Internationale Vernetzung – D / Europa BR</a:t>
            </a:r>
          </a:p>
          <a:p>
            <a:r>
              <a:rPr lang="de-DE" dirty="0"/>
              <a:t>Internationale Schulungen</a:t>
            </a:r>
          </a:p>
          <a:p>
            <a:r>
              <a:rPr lang="de-DE" dirty="0"/>
              <a:t>Datenschutz zum Thema machen</a:t>
            </a:r>
          </a:p>
          <a:p>
            <a:pPr lvl="1"/>
            <a:r>
              <a:rPr lang="de-DE" dirty="0"/>
              <a:t>Im Aufsichtsrat, im Wirtschaftsgespräch, bei der Betriebsversammlung</a:t>
            </a:r>
          </a:p>
          <a:p>
            <a:r>
              <a:rPr lang="de-DE" dirty="0"/>
              <a:t>Umgang mit Big Data, Kognitiven Auswertungen (verstecktes </a:t>
            </a:r>
            <a:r>
              <a:rPr lang="de-DE" dirty="0" err="1"/>
              <a:t>Profiling</a:t>
            </a:r>
            <a:r>
              <a:rPr lang="de-DE" dirty="0"/>
              <a:t>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265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561</Words>
  <Application>Microsoft Office PowerPoint</Application>
  <PresentationFormat>Breitbild</PresentationFormat>
  <Paragraphs>173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Helvetica Light</vt:lpstr>
      <vt:lpstr>Mangal</vt:lpstr>
      <vt:lpstr>Wingdings</vt:lpstr>
      <vt:lpstr>Office</vt:lpstr>
      <vt:lpstr>DSGVO – BR Datenschutz Management   „AUS‘M LEBEN“ </vt:lpstr>
      <vt:lpstr>PowerPoint-Präsentation</vt:lpstr>
      <vt:lpstr>PowerPoint-Präsentation</vt:lpstr>
      <vt:lpstr>INTRO</vt:lpstr>
      <vt:lpstr>VORGANGSWEISE – 25.5. ALSNEUSTART NUTZEN!</vt:lpstr>
      <vt:lpstr>WAS HABEN WIR GETAN – DETAIL 1</vt:lpstr>
      <vt:lpstr>WAS HABEN WIR GETAN – DETAIL 2</vt:lpstr>
      <vt:lpstr>ZUKUNFT - ES BLEIBT SPANNEND</vt:lpstr>
      <vt:lpstr>BR UND EINBINDUNG IN DATENSCHUTZPROZESSE  DES UNTERNEHMENS</vt:lpstr>
      <vt:lpstr>Anhang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DSGVO – BR Datenschutz Mgmt   „AUS‘M LEBEN“</dc:title>
  <dc:creator>Microsoft Office-Benutzer</dc:creator>
  <cp:lastModifiedBy>Fritsch Clara</cp:lastModifiedBy>
  <cp:revision>24</cp:revision>
  <dcterms:created xsi:type="dcterms:W3CDTF">2018-05-29T10:12:07Z</dcterms:created>
  <dcterms:modified xsi:type="dcterms:W3CDTF">2018-06-05T08:29:12Z</dcterms:modified>
</cp:coreProperties>
</file>